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Layouts/slideLayout23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Default Extension="rels" ContentType="application/vnd.openxmlformats-package.relationships+xml"/>
  <Override PartName="/ppt/slideLayouts/slideLayout19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12.xml" ContentType="application/vnd.openxmlformats-officedocument.presentationml.slideLayout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7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2.xml"/><Relationship Id="rId20" Type="http://schemas.openxmlformats.org/officeDocument/2006/relationships/tableStyles" Target="tableStyles.xml"/><Relationship Id="rId4" Type="http://schemas.openxmlformats.org/officeDocument/2006/relationships/slide" Target="slides/slide2.xml"/><Relationship Id="rId7" Type="http://schemas.openxmlformats.org/officeDocument/2006/relationships/slide" Target="slides/slide5.xml"/><Relationship Id="rId11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6" Type="http://schemas.openxmlformats.org/officeDocument/2006/relationships/printerSettings" Target="printerSettings/printerSettings1.bin"/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0" Type="http://schemas.openxmlformats.org/officeDocument/2006/relationships/slide" Target="slides/slide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1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9" Type="http://schemas.openxmlformats.org/officeDocument/2006/relationships/slide" Target="slides/slide7.xml"/><Relationship Id="rId3" Type="http://schemas.openxmlformats.org/officeDocument/2006/relationships/slide" Target="slides/slide1.xml"/><Relationship Id="rId1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6029089-1998-4BA6-BDCA-F19979942E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79966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6029089-1998-4BA6-BDCA-F19979942E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7996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9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E5B3E83-2B9F-844F-BEB7-0A2D7CB8FEBE}" type="datetimeFigureOut">
              <a:rPr lang="en-US" smtClean="0"/>
              <a:pPr/>
              <a:t>3/29/11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0AC6C8D-7928-BA4D-9607-C318E1A9D1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3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gif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266" y="295684"/>
            <a:ext cx="2677318" cy="20054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450" y="295684"/>
            <a:ext cx="2677318" cy="200540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6975" y="2944875"/>
            <a:ext cx="7740202" cy="3530923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+mj-lt"/>
                <a:cs typeface="Bernard MT Condensed"/>
              </a:rPr>
              <a:t>W</a:t>
            </a:r>
            <a:r>
              <a:rPr lang="en-US" sz="4400" cap="none" dirty="0" smtClean="0">
                <a:solidFill>
                  <a:schemeClr val="tx1"/>
                </a:solidFill>
                <a:latin typeface="+mj-lt"/>
                <a:cs typeface="Bernard MT Condensed"/>
              </a:rPr>
              <a:t>hy do we have programs like food stamps and Medicaid?  Are they necessary?  Why or why not?</a:t>
            </a:r>
            <a:endParaRPr lang="en-US" sz="4400" dirty="0">
              <a:solidFill>
                <a:schemeClr val="tx1"/>
              </a:solidFill>
              <a:latin typeface="+mj-lt"/>
              <a:cs typeface="Bernard MT Condense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19" y="295684"/>
            <a:ext cx="2677318" cy="2005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8938" y="879279"/>
            <a:ext cx="7411577" cy="1226411"/>
          </a:xfrm>
        </p:spPr>
        <p:txBody>
          <a:bodyPr>
            <a:noAutofit/>
          </a:bodyPr>
          <a:lstStyle/>
          <a:p>
            <a:r>
              <a:rPr lang="en-US" sz="8200" b="1" dirty="0" smtClean="0">
                <a:latin typeface="Baskerville"/>
                <a:cs typeface="Baskerville"/>
              </a:rPr>
              <a:t>Call to Order</a:t>
            </a:r>
            <a:endParaRPr lang="en-US" sz="8200" b="1" dirty="0">
              <a:latin typeface="Baskerville"/>
              <a:cs typeface="Baskervill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3" y="89422"/>
            <a:ext cx="9120447" cy="685800"/>
          </a:xfrm>
        </p:spPr>
        <p:txBody>
          <a:bodyPr/>
          <a:lstStyle/>
          <a:p>
            <a:pPr algn="ctr"/>
            <a:r>
              <a:rPr lang="en-US" sz="3600" dirty="0" smtClean="0">
                <a:latin typeface="Arial Black" pitchFamily="34" charset="0"/>
              </a:rPr>
              <a:t>But how could that be a problem?</a:t>
            </a:r>
            <a:endParaRPr lang="en-US" sz="3600" dirty="0">
              <a:latin typeface="Arial Black" pitchFamily="34" charset="0"/>
            </a:endParaRPr>
          </a:p>
        </p:txBody>
      </p:sp>
      <p:pic>
        <p:nvPicPr>
          <p:cNvPr id="7172" name="Picture 4" descr="http://www.make-noise.com/trendspottings/wordpress/wp-content/uploads/2009/01/istock_000004977344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75222"/>
            <a:ext cx="9144000" cy="609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928915" y="1698172"/>
            <a:ext cx="2583542" cy="1364344"/>
          </a:xfrm>
          <a:prstGeom prst="wedgeRoundRectCallout">
            <a:avLst>
              <a:gd name="adj1" fmla="val 70318"/>
              <a:gd name="adj2" fmla="val 29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Let me gaze into the future…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369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62475" y="0"/>
            <a:ext cx="4572000" cy="144780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Eventually, those Baby Boomers are going to be ready to retire…</a:t>
            </a:r>
            <a:endParaRPr lang="en-US" sz="18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9620" name="Rectangle 1028"/>
          <p:cNvSpPr>
            <a:spLocks noGrp="1" noChangeArrowheads="1"/>
          </p:cNvSpPr>
          <p:nvPr>
            <p:ph type="body" sz="half" idx="2"/>
          </p:nvPr>
        </p:nvSpPr>
        <p:spPr>
          <a:xfrm>
            <a:off x="4911853" y="4267200"/>
            <a:ext cx="4038600" cy="2590800"/>
          </a:xfrm>
          <a:noFill/>
          <a:ln/>
        </p:spPr>
        <p:txBody>
          <a:bodyPr>
            <a:normAutofit/>
          </a:bodyPr>
          <a:lstStyle/>
          <a:p>
            <a:pPr marL="400050" indent="-382588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imes" charset="0"/>
              </a:rPr>
              <a:t>Social Security Costs will double</a:t>
            </a:r>
          </a:p>
          <a:p>
            <a:pPr marL="400050" indent="-382588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imes" charset="0"/>
              </a:rPr>
              <a:t>Too many </a:t>
            </a:r>
            <a:r>
              <a:rPr lang="en-US" sz="2800" b="1" smtClean="0">
                <a:solidFill>
                  <a:schemeClr val="bg1"/>
                </a:solidFill>
                <a:latin typeface="Times" charset="0"/>
              </a:rPr>
              <a:t>elderly will be </a:t>
            </a:r>
            <a:r>
              <a:rPr lang="en-US" sz="2800" b="1" dirty="0" smtClean="0">
                <a:solidFill>
                  <a:schemeClr val="bg1"/>
                </a:solidFill>
                <a:latin typeface="Times" charset="0"/>
              </a:rPr>
              <a:t>collecting benefits without enough taxes coming in from young workers.</a:t>
            </a:r>
            <a:endParaRPr lang="en-US" sz="2800" b="1" dirty="0">
              <a:solidFill>
                <a:schemeClr val="bg1"/>
              </a:solidFill>
              <a:latin typeface="Times" charset="0"/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6864" t="24798" r="52506" b="18548"/>
          <a:stretch/>
        </p:blipFill>
        <p:spPr bwMode="auto">
          <a:xfrm>
            <a:off x="-1" y="1066800"/>
            <a:ext cx="4441837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 descr="http://media.washtimes.com/media/image/2008/08/16/CM-0817CANES-WRONE_s640x412.jpg?ea66fbce325d4e15b545912c341f51dada3e59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4381224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26"/>
          <p:cNvSpPr txBox="1">
            <a:spLocks noChangeArrowheads="1"/>
          </p:cNvSpPr>
          <p:nvPr/>
        </p:nvSpPr>
        <p:spPr>
          <a:xfrm>
            <a:off x="23552" y="0"/>
            <a:ext cx="4418283" cy="1066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800" dirty="0">
                <a:solidFill>
                  <a:schemeClr val="bg2">
                    <a:lumMod val="90000"/>
                  </a:schemeClr>
                </a:solidFill>
                <a:latin typeface="Aharoni" pitchFamily="2" charset="-79"/>
                <a:cs typeface="Aharoni" pitchFamily="2" charset="-79"/>
              </a:rPr>
              <a:t>P</a:t>
            </a:r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  <a:latin typeface="Aharoni" pitchFamily="2" charset="-79"/>
                <a:cs typeface="Aharoni" pitchFamily="2" charset="-79"/>
              </a:rPr>
              <a:t>opulation of American over 65 Years old</a:t>
            </a:r>
            <a:endParaRPr lang="en-US" sz="1800" dirty="0">
              <a:solidFill>
                <a:schemeClr val="bg2">
                  <a:lumMod val="9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8383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606482" y="2743200"/>
            <a:ext cx="3213066" cy="3521075"/>
          </a:xfrm>
        </p:spPr>
        <p:txBody>
          <a:bodyPr>
            <a:noAutofit/>
          </a:bodyPr>
          <a:lstStyle/>
          <a:p>
            <a:r>
              <a:rPr lang="en-US" sz="2700" cap="none" dirty="0" smtClean="0"/>
              <a:t>Provides health insurance to people 65 and older who have lived in the US for at least 5 years.</a:t>
            </a:r>
            <a:endParaRPr lang="en-US" sz="2700" cap="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Medicare</a:t>
            </a:r>
            <a:endParaRPr 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81" y="2568575"/>
            <a:ext cx="54356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121477" y="2845733"/>
            <a:ext cx="3763975" cy="1673225"/>
          </a:xfrm>
        </p:spPr>
        <p:txBody>
          <a:bodyPr>
            <a:noAutofit/>
          </a:bodyPr>
          <a:lstStyle/>
          <a:p>
            <a:r>
              <a:rPr lang="en-US" sz="2600" cap="none" dirty="0" smtClean="0"/>
              <a:t>Provides health coverage for low-income people.  People in poverty may be denied Medicaid if they do not meet certain criteria.  </a:t>
            </a:r>
            <a:endParaRPr lang="en-US" sz="2600" cap="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Medicaid</a:t>
            </a:r>
            <a:endParaRPr 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67" y="3108613"/>
            <a:ext cx="4493495" cy="2988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923408" y="2743201"/>
            <a:ext cx="5177299" cy="2211448"/>
          </a:xfrm>
        </p:spPr>
        <p:txBody>
          <a:bodyPr>
            <a:noAutofit/>
          </a:bodyPr>
          <a:lstStyle/>
          <a:p>
            <a:r>
              <a:rPr lang="en-US" sz="2500" dirty="0" smtClean="0"/>
              <a:t>In order to “PROMOTE the general welfare” of all citizens, the government must provide help for families that cannot meet their needs.</a:t>
            </a:r>
            <a:endParaRPr lang="en-US" sz="25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62" y="482729"/>
            <a:ext cx="8718997" cy="787335"/>
          </a:xfrm>
        </p:spPr>
        <p:txBody>
          <a:bodyPr>
            <a:noAutofit/>
          </a:bodyPr>
          <a:lstStyle/>
          <a:p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 Assistance Programs</a:t>
            </a:r>
            <a:endParaRPr 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83" y="3736747"/>
            <a:ext cx="3656518" cy="24358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0183" y="3190782"/>
            <a:ext cx="3656518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404040"/>
                </a:solidFill>
              </a:rPr>
              <a:t>What is poverty?</a:t>
            </a:r>
          </a:p>
          <a:p>
            <a:pPr algn="ctr"/>
            <a:r>
              <a:rPr lang="en-US" b="1" dirty="0" smtClean="0">
                <a:solidFill>
                  <a:srgbClr val="404040"/>
                </a:solidFill>
              </a:rPr>
              <a:t>What needs might someone living in poverty have?</a:t>
            </a:r>
            <a:endParaRPr lang="en-US" b="1" dirty="0">
              <a:solidFill>
                <a:srgbClr val="40404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614" y="1601977"/>
            <a:ext cx="3656518" cy="158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34974" y="1444551"/>
            <a:ext cx="3587668" cy="732974"/>
          </a:xfrm>
        </p:spPr>
        <p:txBody>
          <a:bodyPr/>
          <a:lstStyle/>
          <a:p>
            <a:r>
              <a:rPr lang="en-US" dirty="0" smtClean="0"/>
              <a:t>What does it mean to be in poverty?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>
          <a:xfrm>
            <a:off x="4675032" y="1440258"/>
            <a:ext cx="4288664" cy="731520"/>
          </a:xfrm>
        </p:spPr>
        <p:txBody>
          <a:bodyPr/>
          <a:lstStyle/>
          <a:p>
            <a:r>
              <a:rPr lang="en-US" dirty="0" smtClean="0"/>
              <a:t>What things does the gov’t need to provide?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0304" y="228600"/>
            <a:ext cx="8783392" cy="758952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Poverty and Public Assistance</a:t>
            </a:r>
            <a:endParaRPr 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 l="15822" t="7746" r="37441" b="8846"/>
          <a:stretch>
            <a:fillRect/>
          </a:stretch>
        </p:blipFill>
        <p:spPr>
          <a:xfrm>
            <a:off x="634974" y="2471739"/>
            <a:ext cx="3729524" cy="3935316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Food</a:t>
            </a:r>
          </a:p>
          <a:p>
            <a:r>
              <a:rPr lang="en-US" dirty="0" smtClean="0"/>
              <a:t>Health care</a:t>
            </a:r>
          </a:p>
          <a:p>
            <a:r>
              <a:rPr lang="en-US" dirty="0" smtClean="0"/>
              <a:t>Child care</a:t>
            </a:r>
          </a:p>
          <a:p>
            <a:r>
              <a:rPr lang="en-US" dirty="0" smtClean="0"/>
              <a:t>Recreation Centers</a:t>
            </a:r>
          </a:p>
          <a:p>
            <a:r>
              <a:rPr lang="en-US" dirty="0" smtClean="0"/>
              <a:t>Post retirement income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1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idx="1"/>
          </p:nvPr>
        </p:nvSpPr>
        <p:spPr>
          <a:xfrm>
            <a:off x="4563278" y="2540129"/>
            <a:ext cx="4148118" cy="4114800"/>
          </a:xfrm>
        </p:spPr>
        <p:txBody>
          <a:bodyPr>
            <a:noAutofit/>
          </a:bodyPr>
          <a:lstStyle/>
          <a:p>
            <a:r>
              <a:rPr lang="en-US" sz="2000" cap="none" dirty="0" smtClean="0"/>
              <a:t>THE Supplemental Nutrition assistance program (SNAP) provides ELECTRONIC BENEFIT TRANSFER (EBT) CARDS with monetary value to be used on foods.  1 in 8 Americans use food stamps.  The average benefit is $133.12 per person per month.</a:t>
            </a:r>
            <a:endParaRPr lang="en-US" sz="2000" cap="none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80304" y="321973"/>
            <a:ext cx="8796271" cy="1493948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Food Stamps</a:t>
            </a:r>
            <a:endParaRPr lang="en-US" sz="9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01" y="2749496"/>
            <a:ext cx="3571338" cy="3333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68372" y="2616148"/>
            <a:ext cx="3731881" cy="3851447"/>
          </a:xfrm>
        </p:spPr>
        <p:txBody>
          <a:bodyPr>
            <a:noAutofit/>
          </a:bodyPr>
          <a:lstStyle/>
          <a:p>
            <a:r>
              <a:rPr lang="en-US" sz="2600" cap="none" dirty="0" smtClean="0"/>
              <a:t>Provides healthcare and nutrition to pregnant or nursing mothers as well as those with children under five years of age.</a:t>
            </a:r>
            <a:endParaRPr lang="en-US" sz="2600" cap="non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8372" y="154545"/>
            <a:ext cx="8833960" cy="2099257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Supplemental Nutrition Program for Women, Infants and Children (WIC)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6718" y="2645008"/>
            <a:ext cx="4723532" cy="354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451638" y="2743200"/>
            <a:ext cx="4437684" cy="3327988"/>
          </a:xfrm>
        </p:spPr>
        <p:txBody>
          <a:bodyPr>
            <a:normAutofit lnSpcReduction="10000"/>
          </a:bodyPr>
          <a:lstStyle/>
          <a:p>
            <a:r>
              <a:rPr lang="en-US" sz="3200" cap="none" dirty="0" smtClean="0"/>
              <a:t>Provides income to retirees.  The government takes out some of your paycheck that you can collect when you retire</a:t>
            </a:r>
            <a:r>
              <a:rPr lang="en-US" dirty="0" smtClean="0"/>
              <a:t>.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0304" y="417490"/>
            <a:ext cx="8809150" cy="1591614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 Security</a:t>
            </a:r>
            <a:endParaRPr 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06" y="2965772"/>
            <a:ext cx="4172732" cy="276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52754" y="2481943"/>
            <a:ext cx="2702561" cy="3889828"/>
          </a:xfrm>
        </p:spPr>
        <p:txBody>
          <a:bodyPr>
            <a:normAutofit fontScale="85000" lnSpcReduction="10000"/>
          </a:bodyPr>
          <a:lstStyle/>
          <a:p>
            <a:r>
              <a:rPr lang="en-US" sz="3200" cap="none" dirty="0" smtClean="0"/>
              <a:t>However, right now, your social security money is helping to pay current retirees.</a:t>
            </a:r>
          </a:p>
          <a:p>
            <a:r>
              <a:rPr lang="en-US" sz="3200" cap="none" dirty="0" smtClean="0"/>
              <a:t>Who will pay yours?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8686" y="377372"/>
            <a:ext cx="8766628" cy="1074056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Limits to Social Security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5" y="1877740"/>
            <a:ext cx="6210889" cy="4837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152400" y="1371600"/>
            <a:ext cx="60960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3400" b="1" dirty="0" smtClean="0">
                <a:latin typeface="Calibri" pitchFamily="34" charset="0"/>
                <a:cs typeface="Calibri" pitchFamily="34" charset="0"/>
              </a:rPr>
              <a:t>Social Security is a gov’t program started in 1935 that gives checks to elderly citizens who no longer work (retired)</a:t>
            </a:r>
            <a:endParaRPr lang="en-US" sz="3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2" y="0"/>
            <a:ext cx="9120447" cy="12954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atin typeface="Arial Black" pitchFamily="34" charset="0"/>
              </a:rPr>
              <a:t>Demographics can also help us to predict the future!</a:t>
            </a:r>
            <a:endParaRPr lang="en-US" sz="4000" dirty="0">
              <a:latin typeface="Arial Black" pitchFamily="34" charset="0"/>
            </a:endParaRPr>
          </a:p>
        </p:txBody>
      </p:sp>
      <p:pic>
        <p:nvPicPr>
          <p:cNvPr id="7174" name="Picture 6" descr="http://missionaryhelp.com/wp-content/uploads/2010/05/social_security_car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6009" b="9954"/>
          <a:stretch/>
        </p:blipFill>
        <p:spPr bwMode="auto">
          <a:xfrm>
            <a:off x="6248400" y="1211613"/>
            <a:ext cx="2684838" cy="169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www.americanconsumernews.com/wp-content/uploads/2009/05/stimul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796" y="3555076"/>
            <a:ext cx="5140973" cy="316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viking-princess.com/wp-content/uploads/2010/09/angry_old_pers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2407" y="2903795"/>
            <a:ext cx="3180831" cy="380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4343400" y="3657600"/>
            <a:ext cx="1600200" cy="990600"/>
          </a:xfrm>
          <a:prstGeom prst="wedgeRoundRectCallout">
            <a:avLst>
              <a:gd name="adj1" fmla="val 62065"/>
              <a:gd name="adj2" fmla="val 390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WHERE’S MY GOV’T MONEY?!?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154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4672128" y="673331"/>
            <a:ext cx="4173740" cy="830997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Showcard Gothic" pitchFamily="82" charset="0"/>
              </a:rPr>
              <a:t>Baby </a:t>
            </a:r>
            <a:r>
              <a:rPr lang="en-US" sz="4800" dirty="0" smtClean="0">
                <a:solidFill>
                  <a:srgbClr val="FF0000"/>
                </a:solidFill>
                <a:latin typeface="Showcard Gothic" pitchFamily="82" charset="0"/>
              </a:rPr>
              <a:t>Boom!</a:t>
            </a:r>
            <a:endParaRPr lang="en-US" sz="4800" dirty="0">
              <a:solidFill>
                <a:srgbClr val="FF0000"/>
              </a:solidFill>
              <a:latin typeface="Showcard Gothic" pitchFamily="8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2" y="0"/>
            <a:ext cx="9120447" cy="685800"/>
          </a:xfrm>
        </p:spPr>
        <p:txBody>
          <a:bodyPr/>
          <a:lstStyle/>
          <a:p>
            <a:pPr algn="ctr"/>
            <a:r>
              <a:rPr lang="en-US" sz="3600" dirty="0" smtClean="0">
                <a:latin typeface="Arial Black" pitchFamily="34" charset="0"/>
              </a:rPr>
              <a:t>But how could that be a problem?</a:t>
            </a:r>
            <a:endParaRPr lang="en-US" sz="3600" dirty="0">
              <a:latin typeface="Arial Black" pitchFamily="34" charset="0"/>
            </a:endParaRPr>
          </a:p>
        </p:txBody>
      </p:sp>
      <p:pic>
        <p:nvPicPr>
          <p:cNvPr id="7170" name="Picture 2" descr="http://attractions.uptake.com/blog/files/2009/01/the_ki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7670" y="1587732"/>
            <a:ext cx="4346530" cy="522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www.ww2incolor.com/news/images/10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357" y="1609899"/>
            <a:ext cx="6314843" cy="505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6553200" y="1828800"/>
            <a:ext cx="25908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Arial Black" pitchFamily="34" charset="0"/>
              </a:rPr>
              <a:t>World War II happens and about 15 million American men are involved in the war effort</a:t>
            </a:r>
            <a:endParaRPr lang="en-US" sz="28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7452" y="2458897"/>
            <a:ext cx="3962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Arial Black" pitchFamily="34" charset="0"/>
              </a:rPr>
              <a:t>But when the men get back home, the good times roll!</a:t>
            </a:r>
            <a:endParaRPr lang="en-US" sz="4400" dirty="0">
              <a:latin typeface="Arial Black" pitchFamily="34" charset="0"/>
            </a:endParaRPr>
          </a:p>
        </p:txBody>
      </p:sp>
      <p:pic>
        <p:nvPicPr>
          <p:cNvPr id="19460" name="Picture 4" descr="http://www.profutures.com/images/usbrate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056" t="17794" r="68940" b="10136"/>
          <a:stretch/>
        </p:blipFill>
        <p:spPr bwMode="auto">
          <a:xfrm>
            <a:off x="126194" y="680259"/>
            <a:ext cx="4293406" cy="612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1114" y="1689456"/>
            <a:ext cx="42357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The birth rate in the United States skyrockets as soldiers return from the war and to their families.  </a:t>
            </a:r>
          </a:p>
          <a:p>
            <a:pPr algn="ctr"/>
            <a:r>
              <a:rPr lang="en-US" sz="2800" b="1" dirty="0" smtClean="0"/>
              <a:t>Americans now feel like the world is a safer place to raise a family and respond by having kids.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2558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2" grpId="0" animBg="1"/>
      <p:bldP spid="7" grpId="0"/>
      <p:bldP spid="3" grpId="0"/>
      <p:bldP spid="3" grpId="1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334</TotalTime>
  <Words>445</Words>
  <Application>Microsoft Macintosh PowerPoint</Application>
  <PresentationFormat>On-screen Show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Civic</vt:lpstr>
      <vt:lpstr>Executive</vt:lpstr>
      <vt:lpstr>Call to Order</vt:lpstr>
      <vt:lpstr>Public Assistance Programs</vt:lpstr>
      <vt:lpstr>Poverty and Public Assistance</vt:lpstr>
      <vt:lpstr>Food Stamps</vt:lpstr>
      <vt:lpstr>The Supplemental Nutrition Program for Women, Infants and Children (WIC)</vt:lpstr>
      <vt:lpstr>Social Security</vt:lpstr>
      <vt:lpstr>Limits to Social Security</vt:lpstr>
      <vt:lpstr>Demographics can also help us to predict the future!</vt:lpstr>
      <vt:lpstr>But how could that be a problem?</vt:lpstr>
      <vt:lpstr>But how could that be a problem?</vt:lpstr>
      <vt:lpstr>Eventually, those Baby Boomers are going to be ready to retire…</vt:lpstr>
      <vt:lpstr>Medicare</vt:lpstr>
      <vt:lpstr>Medicaid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to Order</dc:title>
  <dc:creator>Molly Zeins</dc:creator>
  <cp:lastModifiedBy>Molly Zeins</cp:lastModifiedBy>
  <cp:revision>4</cp:revision>
  <dcterms:created xsi:type="dcterms:W3CDTF">2011-03-29T12:46:29Z</dcterms:created>
  <dcterms:modified xsi:type="dcterms:W3CDTF">2011-03-29T12:47:16Z</dcterms:modified>
</cp:coreProperties>
</file>